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67920-EF53-4C6E-806F-34B4D81251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B2F08B-5FF5-47B3-8DD3-6070D02443CC}">
      <dgm:prSet/>
      <dgm:spPr/>
      <dgm:t>
        <a:bodyPr/>
        <a:lstStyle/>
        <a:p>
          <a:r>
            <a:rPr lang="en-GB"/>
            <a:t>Initial post-op radiograph obtained with fluoroscopy </a:t>
          </a:r>
          <a:endParaRPr lang="en-US"/>
        </a:p>
      </dgm:t>
    </dgm:pt>
    <dgm:pt modelId="{C590DD45-70B5-43FD-8622-24008E5E72EE}" type="parTrans" cxnId="{58C36B77-BB5A-4CBD-831B-340F0E2C962C}">
      <dgm:prSet/>
      <dgm:spPr/>
      <dgm:t>
        <a:bodyPr/>
        <a:lstStyle/>
        <a:p>
          <a:endParaRPr lang="en-US"/>
        </a:p>
      </dgm:t>
    </dgm:pt>
    <dgm:pt modelId="{74088051-74AC-4F61-9572-EB14007C190D}" type="sibTrans" cxnId="{58C36B77-BB5A-4CBD-831B-340F0E2C962C}">
      <dgm:prSet/>
      <dgm:spPr/>
      <dgm:t>
        <a:bodyPr/>
        <a:lstStyle/>
        <a:p>
          <a:endParaRPr lang="en-US"/>
        </a:p>
      </dgm:t>
    </dgm:pt>
    <dgm:pt modelId="{7D9D53B7-5050-40DD-AE3A-C367FB7D99D4}">
      <dgm:prSet/>
      <dgm:spPr/>
      <dgm:t>
        <a:bodyPr/>
        <a:lstStyle/>
        <a:p>
          <a:r>
            <a:rPr lang="en-GB"/>
            <a:t>AP: align beam with tibial component to achieve an end-on-end view</a:t>
          </a:r>
          <a:endParaRPr lang="en-US"/>
        </a:p>
      </dgm:t>
    </dgm:pt>
    <dgm:pt modelId="{BA98DDBA-42B0-4F63-A2F0-237387D4A2CF}" type="parTrans" cxnId="{3EDF0549-0B7A-4F81-950D-DD2973B0CD4C}">
      <dgm:prSet/>
      <dgm:spPr/>
      <dgm:t>
        <a:bodyPr/>
        <a:lstStyle/>
        <a:p>
          <a:endParaRPr lang="en-US"/>
        </a:p>
      </dgm:t>
    </dgm:pt>
    <dgm:pt modelId="{130887D9-1FAB-4018-AE69-B0A27669E14D}" type="sibTrans" cxnId="{3EDF0549-0B7A-4F81-950D-DD2973B0CD4C}">
      <dgm:prSet/>
      <dgm:spPr/>
      <dgm:t>
        <a:bodyPr/>
        <a:lstStyle/>
        <a:p>
          <a:endParaRPr lang="en-US"/>
        </a:p>
      </dgm:t>
    </dgm:pt>
    <dgm:pt modelId="{C0D0EB54-B938-40C0-977A-A51CA8BFA1F7}">
      <dgm:prSet/>
      <dgm:spPr/>
      <dgm:t>
        <a:bodyPr/>
        <a:lstStyle/>
        <a:p>
          <a:r>
            <a:rPr lang="en-GB"/>
            <a:t>Lateral view: 20-30 flexion with beam centred on femoral component</a:t>
          </a:r>
          <a:endParaRPr lang="en-US"/>
        </a:p>
      </dgm:t>
    </dgm:pt>
    <dgm:pt modelId="{813AFB23-531F-473C-A70C-1919300FDE05}" type="parTrans" cxnId="{7AADD72F-24A5-40A9-9E2D-BD6DDC73174F}">
      <dgm:prSet/>
      <dgm:spPr/>
      <dgm:t>
        <a:bodyPr/>
        <a:lstStyle/>
        <a:p>
          <a:endParaRPr lang="en-US"/>
        </a:p>
      </dgm:t>
    </dgm:pt>
    <dgm:pt modelId="{90E074F3-FBA5-4B6F-898E-8A10F0833B9D}" type="sibTrans" cxnId="{7AADD72F-24A5-40A9-9E2D-BD6DDC73174F}">
      <dgm:prSet/>
      <dgm:spPr/>
      <dgm:t>
        <a:bodyPr/>
        <a:lstStyle/>
        <a:p>
          <a:endParaRPr lang="en-US"/>
        </a:p>
      </dgm:t>
    </dgm:pt>
    <dgm:pt modelId="{700B6B5A-50CA-4F31-8CD9-F2FCCD9B9602}">
      <dgm:prSet/>
      <dgm:spPr/>
      <dgm:t>
        <a:bodyPr/>
        <a:lstStyle/>
        <a:p>
          <a:r>
            <a:rPr lang="en-GB"/>
            <a:t>10° of mal-orientation of the femoral component and 5° mal-orientation of the tibial component do not compromise the outcome (Gulati et al, 2009).</a:t>
          </a:r>
          <a:endParaRPr lang="en-US"/>
        </a:p>
      </dgm:t>
    </dgm:pt>
    <dgm:pt modelId="{47205165-BB43-44CF-A2A8-2D00E31A9934}" type="parTrans" cxnId="{E53F82FE-2F74-41D6-8AAF-98D84B595859}">
      <dgm:prSet/>
      <dgm:spPr/>
      <dgm:t>
        <a:bodyPr/>
        <a:lstStyle/>
        <a:p>
          <a:endParaRPr lang="en-US"/>
        </a:p>
      </dgm:t>
    </dgm:pt>
    <dgm:pt modelId="{2431827B-3925-46EA-AC02-11C8AC703F98}" type="sibTrans" cxnId="{E53F82FE-2F74-41D6-8AAF-98D84B595859}">
      <dgm:prSet/>
      <dgm:spPr/>
      <dgm:t>
        <a:bodyPr/>
        <a:lstStyle/>
        <a:p>
          <a:endParaRPr lang="en-US"/>
        </a:p>
      </dgm:t>
    </dgm:pt>
    <dgm:pt modelId="{4E9351C9-25D7-48B9-BE5D-DCF9172245F0}" type="pres">
      <dgm:prSet presAssocID="{3AF67920-EF53-4C6E-806F-34B4D81251A0}" presName="linear" presStyleCnt="0">
        <dgm:presLayoutVars>
          <dgm:animLvl val="lvl"/>
          <dgm:resizeHandles val="exact"/>
        </dgm:presLayoutVars>
      </dgm:prSet>
      <dgm:spPr/>
    </dgm:pt>
    <dgm:pt modelId="{C6F0ACDB-023E-411A-BF1F-CD9C8B5D6A1A}" type="pres">
      <dgm:prSet presAssocID="{58B2F08B-5FF5-47B3-8DD3-6070D02443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8DBD21-C185-435A-A95F-11606B848E47}" type="pres">
      <dgm:prSet presAssocID="{74088051-74AC-4F61-9572-EB14007C190D}" presName="spacer" presStyleCnt="0"/>
      <dgm:spPr/>
    </dgm:pt>
    <dgm:pt modelId="{04FD7B9D-9098-4B64-9A05-3BA4D854D5D3}" type="pres">
      <dgm:prSet presAssocID="{7D9D53B7-5050-40DD-AE3A-C367FB7D99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6F0C105-FE8E-43AB-BEFA-31DB8B8E0A3A}" type="pres">
      <dgm:prSet presAssocID="{130887D9-1FAB-4018-AE69-B0A27669E14D}" presName="spacer" presStyleCnt="0"/>
      <dgm:spPr/>
    </dgm:pt>
    <dgm:pt modelId="{1BD6E7FD-28BA-40B5-A954-4E12B787E413}" type="pres">
      <dgm:prSet presAssocID="{C0D0EB54-B938-40C0-977A-A51CA8BFA1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865D81-6A8A-4B6A-89FB-55A8369B72E8}" type="pres">
      <dgm:prSet presAssocID="{90E074F3-FBA5-4B6F-898E-8A10F0833B9D}" presName="spacer" presStyleCnt="0"/>
      <dgm:spPr/>
    </dgm:pt>
    <dgm:pt modelId="{77112FDB-60A3-4436-8C7E-981A904E078C}" type="pres">
      <dgm:prSet presAssocID="{700B6B5A-50CA-4F31-8CD9-F2FCCD9B960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AADD72F-24A5-40A9-9E2D-BD6DDC73174F}" srcId="{3AF67920-EF53-4C6E-806F-34B4D81251A0}" destId="{C0D0EB54-B938-40C0-977A-A51CA8BFA1F7}" srcOrd="2" destOrd="0" parTransId="{813AFB23-531F-473C-A70C-1919300FDE05}" sibTransId="{90E074F3-FBA5-4B6F-898E-8A10F0833B9D}"/>
    <dgm:cxn modelId="{3EDF0549-0B7A-4F81-950D-DD2973B0CD4C}" srcId="{3AF67920-EF53-4C6E-806F-34B4D81251A0}" destId="{7D9D53B7-5050-40DD-AE3A-C367FB7D99D4}" srcOrd="1" destOrd="0" parTransId="{BA98DDBA-42B0-4F63-A2F0-237387D4A2CF}" sibTransId="{130887D9-1FAB-4018-AE69-B0A27669E14D}"/>
    <dgm:cxn modelId="{58C36B77-BB5A-4CBD-831B-340F0E2C962C}" srcId="{3AF67920-EF53-4C6E-806F-34B4D81251A0}" destId="{58B2F08B-5FF5-47B3-8DD3-6070D02443CC}" srcOrd="0" destOrd="0" parTransId="{C590DD45-70B5-43FD-8622-24008E5E72EE}" sibTransId="{74088051-74AC-4F61-9572-EB14007C190D}"/>
    <dgm:cxn modelId="{0D66AE78-01A6-412B-963F-AD5A4B1156E2}" type="presOf" srcId="{3AF67920-EF53-4C6E-806F-34B4D81251A0}" destId="{4E9351C9-25D7-48B9-BE5D-DCF9172245F0}" srcOrd="0" destOrd="0" presId="urn:microsoft.com/office/officeart/2005/8/layout/vList2"/>
    <dgm:cxn modelId="{2D660E85-8380-4F3C-8BFE-7F04512E3D4C}" type="presOf" srcId="{7D9D53B7-5050-40DD-AE3A-C367FB7D99D4}" destId="{04FD7B9D-9098-4B64-9A05-3BA4D854D5D3}" srcOrd="0" destOrd="0" presId="urn:microsoft.com/office/officeart/2005/8/layout/vList2"/>
    <dgm:cxn modelId="{F5886396-C545-459A-9EE8-854188C19B5B}" type="presOf" srcId="{700B6B5A-50CA-4F31-8CD9-F2FCCD9B9602}" destId="{77112FDB-60A3-4436-8C7E-981A904E078C}" srcOrd="0" destOrd="0" presId="urn:microsoft.com/office/officeart/2005/8/layout/vList2"/>
    <dgm:cxn modelId="{359A02B4-E628-49FD-AA67-BB6BC7DFCE59}" type="presOf" srcId="{C0D0EB54-B938-40C0-977A-A51CA8BFA1F7}" destId="{1BD6E7FD-28BA-40B5-A954-4E12B787E413}" srcOrd="0" destOrd="0" presId="urn:microsoft.com/office/officeart/2005/8/layout/vList2"/>
    <dgm:cxn modelId="{3DAC56B8-6170-4111-AB5B-07FA1872407D}" type="presOf" srcId="{58B2F08B-5FF5-47B3-8DD3-6070D02443CC}" destId="{C6F0ACDB-023E-411A-BF1F-CD9C8B5D6A1A}" srcOrd="0" destOrd="0" presId="urn:microsoft.com/office/officeart/2005/8/layout/vList2"/>
    <dgm:cxn modelId="{E53F82FE-2F74-41D6-8AAF-98D84B595859}" srcId="{3AF67920-EF53-4C6E-806F-34B4D81251A0}" destId="{700B6B5A-50CA-4F31-8CD9-F2FCCD9B9602}" srcOrd="3" destOrd="0" parTransId="{47205165-BB43-44CF-A2A8-2D00E31A9934}" sibTransId="{2431827B-3925-46EA-AC02-11C8AC703F98}"/>
    <dgm:cxn modelId="{A94EDFD3-88A5-427B-B533-DBD3233E6845}" type="presParOf" srcId="{4E9351C9-25D7-48B9-BE5D-DCF9172245F0}" destId="{C6F0ACDB-023E-411A-BF1F-CD9C8B5D6A1A}" srcOrd="0" destOrd="0" presId="urn:microsoft.com/office/officeart/2005/8/layout/vList2"/>
    <dgm:cxn modelId="{6CEF1770-B476-4BBC-AA48-EE9B4CCEBCFD}" type="presParOf" srcId="{4E9351C9-25D7-48B9-BE5D-DCF9172245F0}" destId="{398DBD21-C185-435A-A95F-11606B848E47}" srcOrd="1" destOrd="0" presId="urn:microsoft.com/office/officeart/2005/8/layout/vList2"/>
    <dgm:cxn modelId="{133D7D77-986F-47F3-BC8A-51333ADDF053}" type="presParOf" srcId="{4E9351C9-25D7-48B9-BE5D-DCF9172245F0}" destId="{04FD7B9D-9098-4B64-9A05-3BA4D854D5D3}" srcOrd="2" destOrd="0" presId="urn:microsoft.com/office/officeart/2005/8/layout/vList2"/>
    <dgm:cxn modelId="{D1AD42C0-0FBF-436D-BE53-D1FA5290BD63}" type="presParOf" srcId="{4E9351C9-25D7-48B9-BE5D-DCF9172245F0}" destId="{A6F0C105-FE8E-43AB-BEFA-31DB8B8E0A3A}" srcOrd="3" destOrd="0" presId="urn:microsoft.com/office/officeart/2005/8/layout/vList2"/>
    <dgm:cxn modelId="{254D3795-7756-473C-93AD-75B6B0F9CAD0}" type="presParOf" srcId="{4E9351C9-25D7-48B9-BE5D-DCF9172245F0}" destId="{1BD6E7FD-28BA-40B5-A954-4E12B787E413}" srcOrd="4" destOrd="0" presId="urn:microsoft.com/office/officeart/2005/8/layout/vList2"/>
    <dgm:cxn modelId="{48E47704-9A18-4200-BF01-462F4B1E7387}" type="presParOf" srcId="{4E9351C9-25D7-48B9-BE5D-DCF9172245F0}" destId="{33865D81-6A8A-4B6A-89FB-55A8369B72E8}" srcOrd="5" destOrd="0" presId="urn:microsoft.com/office/officeart/2005/8/layout/vList2"/>
    <dgm:cxn modelId="{1F55E054-92C3-4442-9276-47A5411EF194}" type="presParOf" srcId="{4E9351C9-25D7-48B9-BE5D-DCF9172245F0}" destId="{77112FDB-60A3-4436-8C7E-981A904E078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0ACDB-023E-411A-BF1F-CD9C8B5D6A1A}">
      <dsp:nvSpPr>
        <dsp:cNvPr id="0" name=""/>
        <dsp:cNvSpPr/>
      </dsp:nvSpPr>
      <dsp:spPr>
        <a:xfrm>
          <a:off x="0" y="79715"/>
          <a:ext cx="6263641" cy="12866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Initial post-op radiograph obtained with fluoroscopy </a:t>
          </a:r>
          <a:endParaRPr lang="en-US" sz="2300" kern="1200"/>
        </a:p>
      </dsp:txBody>
      <dsp:txXfrm>
        <a:off x="62808" y="142523"/>
        <a:ext cx="6138025" cy="1161018"/>
      </dsp:txXfrm>
    </dsp:sp>
    <dsp:sp modelId="{04FD7B9D-9098-4B64-9A05-3BA4D854D5D3}">
      <dsp:nvSpPr>
        <dsp:cNvPr id="0" name=""/>
        <dsp:cNvSpPr/>
      </dsp:nvSpPr>
      <dsp:spPr>
        <a:xfrm>
          <a:off x="0" y="1432589"/>
          <a:ext cx="6263641" cy="1286634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AP: align beam with tibial component to achieve an end-on-end view</a:t>
          </a:r>
          <a:endParaRPr lang="en-US" sz="2300" kern="1200"/>
        </a:p>
      </dsp:txBody>
      <dsp:txXfrm>
        <a:off x="62808" y="1495397"/>
        <a:ext cx="6138025" cy="1161018"/>
      </dsp:txXfrm>
    </dsp:sp>
    <dsp:sp modelId="{1BD6E7FD-28BA-40B5-A954-4E12B787E413}">
      <dsp:nvSpPr>
        <dsp:cNvPr id="0" name=""/>
        <dsp:cNvSpPr/>
      </dsp:nvSpPr>
      <dsp:spPr>
        <a:xfrm>
          <a:off x="0" y="2785464"/>
          <a:ext cx="6263641" cy="1286634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Lateral view: 20-30 flexion with beam centred on femoral component</a:t>
          </a:r>
          <a:endParaRPr lang="en-US" sz="2300" kern="1200"/>
        </a:p>
      </dsp:txBody>
      <dsp:txXfrm>
        <a:off x="62808" y="2848272"/>
        <a:ext cx="6138025" cy="1161018"/>
      </dsp:txXfrm>
    </dsp:sp>
    <dsp:sp modelId="{77112FDB-60A3-4436-8C7E-981A904E078C}">
      <dsp:nvSpPr>
        <dsp:cNvPr id="0" name=""/>
        <dsp:cNvSpPr/>
      </dsp:nvSpPr>
      <dsp:spPr>
        <a:xfrm>
          <a:off x="0" y="4138338"/>
          <a:ext cx="6263641" cy="128663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10° of mal-orientation of the femoral component and 5° mal-orientation of the tibial component do not compromise the outcome (Gulati et al, 2009).</a:t>
          </a:r>
          <a:endParaRPr lang="en-US" sz="2300" kern="1200"/>
        </a:p>
      </dsp:txBody>
      <dsp:txXfrm>
        <a:off x="62808" y="4201146"/>
        <a:ext cx="6138025" cy="116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5F8E-B1DD-4431-B0F2-5D6711748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B79F9-FF5D-460C-932B-1317112D2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6292D-CBE0-4FEB-ABE3-5F485CE0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0551-9176-40DB-8241-217A1A3A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F874-AC3C-4008-A1A9-0AB281A5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2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851B-6753-48E4-9059-64CAFF06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83920-6D7E-407B-B7E2-E85A16A24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3E671-9240-45E7-9E55-DD3F43FE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813FA-1A67-46B3-9539-1D4807D7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1B351-1DB4-4E1A-B65F-A89AD42F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7072BE-38FF-437B-9E98-2E86E13E5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3D87E-8AD2-4F9F-A100-75D7E394B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7545B-BA0C-4298-BDCF-0B6600CC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5A836-62DF-4B12-B131-1C85B0BA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5107-E790-4B26-89E4-6FB5046A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41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8BB50-F629-4B8D-A60F-F81DEF59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7514B-CDF6-4443-97AA-46E52B1B3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26797-3609-4213-96BA-6FB4A870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FEBE-1CE5-4939-BA7A-67975A07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C50F7-1797-4214-8B95-B8973FEA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79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30E8-472F-41BD-97EC-30853382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7E895-2831-426A-A24F-ECD6829BE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566AD-A8D0-41AC-8344-C4DA36BE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A39DC-ED3B-42FC-A08A-7023328E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58223-CFDC-4257-88AC-DFA30037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1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F2C0-22D4-4231-B895-E18C7060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8B83-37EA-46ED-BF59-197B2ED10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64C75-7B84-418C-AE35-DD1DA6F0D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D43EA-4323-4D7A-BF69-51FE6148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F6978-59C3-480B-B02D-75445D06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4A00C-DD7D-4FEA-AC81-2173E265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8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1F4B-08D6-4500-9F0F-26B3DDF5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8D321-0638-450B-800F-89ABD4156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6C48F-7279-4749-BF2A-A7C451A45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CFE33-B317-4F9A-A5C8-3EDFB51B9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C5A89-3B9C-4A9C-B1C0-11615B1BB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176596-1C11-4EC0-9CAE-2BA6AA70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E1E7B-249E-45F7-A0A5-AE694BA8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9CBF8-7618-4AE0-8D48-2883340B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0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621B-3DE9-4680-ADEA-592B6CB9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E52AD-9E74-43C6-96B7-5E5B2604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E67CD-0922-4114-B0C7-CC208864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689DE-4509-4BF9-9D74-506D33C2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91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A752B-9249-4FCB-B25C-7EAB331C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6848F-1D90-4610-822A-FE0877CD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AA5BF-8AC9-4135-9CE0-1CB45D07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69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23E1-29A2-40EE-8F64-A535F39C9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549B-3089-4D75-BDD1-8A19FA20F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0F67B-06D0-4B37-8B86-DB7362957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3EDA0-7A02-43DF-BC51-66A6FDA1F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42574-75AC-448E-9BB1-F4340D7E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7B944-B591-4DE6-AB72-93E548A9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50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D2CB-AF55-4B09-A267-2DF41636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12AE3-919B-4FB5-9E62-D12785886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800B9-4EC4-4CFD-90B3-335DFE912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6413E-6DDD-40ED-9B15-6C0BA1BE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77DDE-9A04-4447-B0E8-AFE8E69A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61C9D-A9F0-401A-B74E-F7408269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20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B6283-1B8A-4B9C-9E23-58A67864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415EA-1E44-4382-A24E-403B29CE1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6DE3A-7B3F-47BC-8371-8026F3BBD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EB2F-59B3-45A1-8A21-132475313D7D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2591-950E-4739-84AB-4EEDBA50C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BF11C-B833-43C0-8F28-4E2ECDD05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58CE1-9412-4724-8896-495435FE6F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46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zimmerbiomet.com/content/dam/zb-corporate/en/education-resources/surgical-techniques/specialties/knee/oxford-partial-knee/oxford-partial-knee-microplasty-instrumentation-surgical-technique1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mmerbiomet.com/content/dam/zb-corporate/en/education-resources/surgical-techniques/specialties/knee/oxford-partial-knee/oxford-partial-knee-microplasty-instrumentation-surgical-technique1.pdf" TargetMode="External"/><Relationship Id="rId2" Type="http://schemas.openxmlformats.org/officeDocument/2006/relationships/hyperlink" Target="https://oxfordkneeinfo.com/documentation/9-postoperative-management-and-radiography/postoperative-radiolog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65A60-43BA-4304-9616-BEDA1B1C3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5" y="735106"/>
            <a:ext cx="10053762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 err="1">
                <a:solidFill>
                  <a:srgbClr val="FFFFFF"/>
                </a:solidFill>
              </a:rPr>
              <a:t>Unicondylar</a:t>
            </a:r>
            <a:r>
              <a:rPr lang="en-GB" sz="4800" dirty="0">
                <a:solidFill>
                  <a:srgbClr val="FFFFFF"/>
                </a:solidFill>
              </a:rPr>
              <a:t> knee replacement – post-operative imaging audit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B1802-AA66-40EF-A0BB-BFD09CBA3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4" y="4870825"/>
            <a:ext cx="10005951" cy="1458258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GB" dirty="0"/>
              <a:t>Mr Thomas Stringfellow</a:t>
            </a:r>
          </a:p>
          <a:p>
            <a:pPr algn="l"/>
            <a:r>
              <a:rPr lang="en-GB" dirty="0"/>
              <a:t>Miss Sarah Lewis</a:t>
            </a:r>
          </a:p>
          <a:p>
            <a:pPr algn="l"/>
            <a:r>
              <a:rPr lang="en-GB" dirty="0"/>
              <a:t>Dr Rhea Edmonds</a:t>
            </a:r>
          </a:p>
          <a:p>
            <a:pPr algn="l"/>
            <a:r>
              <a:rPr lang="en-GB" dirty="0"/>
              <a:t>Mr </a:t>
            </a:r>
            <a:r>
              <a:rPr lang="en-GB" dirty="0" err="1"/>
              <a:t>Sakis</a:t>
            </a:r>
            <a:r>
              <a:rPr lang="en-GB" dirty="0"/>
              <a:t> Pollalis</a:t>
            </a:r>
          </a:p>
        </p:txBody>
      </p:sp>
    </p:spTree>
    <p:extLst>
      <p:ext uri="{BB962C8B-B14F-4D97-AF65-F5344CB8AC3E}">
        <p14:creationId xmlns:p14="http://schemas.microsoft.com/office/powerpoint/2010/main" val="297649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321732"/>
            <a:ext cx="7058306" cy="1964266"/>
          </a:xfrm>
          <a:prstGeom prst="rect">
            <a:avLst/>
          </a:prstGeom>
          <a:solidFill>
            <a:srgbClr val="8F7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endParaRPr lang="en-US" sz="180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C32AE-D06D-4180-B376-85112118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90" cy="162521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2454902"/>
            <a:ext cx="3441163" cy="4080255"/>
          </a:xfrm>
          <a:prstGeom prst="rect">
            <a:avLst/>
          </a:prstGeom>
          <a:solidFill>
            <a:srgbClr val="E0A795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endParaRPr lang="en-US" sz="1801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B4368-1767-4AF6-9E40-9C95E15AD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8" y="2667954"/>
            <a:ext cx="2862793" cy="3635294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9" y="2454901"/>
            <a:ext cx="3441163" cy="4080255"/>
          </a:xfrm>
          <a:prstGeom prst="rect">
            <a:avLst/>
          </a:prstGeom>
          <a:solidFill>
            <a:srgbClr val="E0A795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endParaRPr lang="en-US" sz="1801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 descr="Oxford Partial Knee Offers Less Pain, Greater Mobility | Forbes Custom">
            <a:extLst>
              <a:ext uri="{FF2B5EF4-FFF2-40B4-BE49-F238E27FC236}">
                <a16:creationId xmlns:a16="http://schemas.microsoft.com/office/drawing/2014/main" id="{B8DDDBB4-6484-481F-B1E1-56CE93AF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8970" y="2951922"/>
            <a:ext cx="3067358" cy="306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3"/>
            <a:ext cx="4313294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endParaRPr lang="en-US" sz="180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8B43-646B-47A9-B5AA-E2CDD07D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6" y="762985"/>
            <a:ext cx="3515129" cy="5330923"/>
          </a:xfrm>
        </p:spPr>
        <p:txBody>
          <a:bodyPr anchor="ctr">
            <a:normAutofit/>
          </a:bodyPr>
          <a:lstStyle/>
          <a:p>
            <a:r>
              <a:rPr lang="en-GB" sz="2400">
                <a:solidFill>
                  <a:srgbClr val="FFFFFF"/>
                </a:solidFill>
              </a:rPr>
              <a:t>For anteromedial knee OA medial unicondylar knee replacement gives good clinical and functional outcomes.</a:t>
            </a:r>
          </a:p>
          <a:p>
            <a:r>
              <a:rPr lang="en-GB" sz="2400">
                <a:solidFill>
                  <a:srgbClr val="FFFFFF"/>
                </a:solidFill>
              </a:rPr>
              <a:t>WARP allows same-day discharge due to reduced post-op pain and early mobilisation.</a:t>
            </a:r>
          </a:p>
          <a:p>
            <a:r>
              <a:rPr lang="en-GB" sz="2400">
                <a:solidFill>
                  <a:srgbClr val="FFFFFF"/>
                </a:solidFill>
              </a:rPr>
              <a:t>Post-op radiographs can delay discharge and important for monitoring the implant. </a:t>
            </a:r>
          </a:p>
        </p:txBody>
      </p:sp>
    </p:spTree>
    <p:extLst>
      <p:ext uri="{BB962C8B-B14F-4D97-AF65-F5344CB8AC3E}">
        <p14:creationId xmlns:p14="http://schemas.microsoft.com/office/powerpoint/2010/main" val="405801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41DCA-32C1-422A-A1F6-79713290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3"/>
            <a:ext cx="3808268" cy="5504688"/>
          </a:xfrm>
        </p:spPr>
        <p:txBody>
          <a:bodyPr>
            <a:normAutofit/>
          </a:bodyPr>
          <a:lstStyle/>
          <a:p>
            <a:r>
              <a:rPr lang="en-GB" sz="6000">
                <a:solidFill>
                  <a:schemeClr val="bg1"/>
                </a:solidFill>
              </a:rPr>
              <a:t>Audit standard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E6116B-F200-1894-96E1-F9113133E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252005"/>
              </p:ext>
            </p:extLst>
          </p:nvPr>
        </p:nvGraphicFramePr>
        <p:xfrm>
          <a:off x="5468389" y="620393"/>
          <a:ext cx="6263641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604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A1D6A-DE41-43E5-B12F-5B710FDA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Tibial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8673-4BF9-41E7-8B54-0AB37E320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1" cy="4351338"/>
          </a:xfrm>
        </p:spPr>
        <p:txBody>
          <a:bodyPr/>
          <a:lstStyle/>
          <a:p>
            <a:r>
              <a:rPr lang="en-GB" dirty="0"/>
              <a:t>Assess location of vertical cut</a:t>
            </a:r>
          </a:p>
          <a:p>
            <a:r>
              <a:rPr lang="en-GB" dirty="0"/>
              <a:t>Seated prosthesis </a:t>
            </a:r>
          </a:p>
          <a:p>
            <a:r>
              <a:rPr lang="en-GB" dirty="0"/>
              <a:t>Perpendicular (±5°) to the tibial axis</a:t>
            </a:r>
          </a:p>
          <a:p>
            <a:r>
              <a:rPr lang="en-GB" dirty="0"/>
              <a:t>&lt;2mm medial overhang</a:t>
            </a:r>
          </a:p>
          <a:p>
            <a:r>
              <a:rPr lang="en-GB" dirty="0" err="1"/>
              <a:t>Cementless</a:t>
            </a:r>
            <a:r>
              <a:rPr lang="en-GB" dirty="0"/>
              <a:t>- radiolucency shown to disappear over time with WB.</a:t>
            </a:r>
          </a:p>
          <a:p>
            <a:r>
              <a:rPr lang="en-GB" dirty="0"/>
              <a:t>2mm between vertical wall and bearing.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7BAD1-F587-41AD-B75F-F26635EF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64" y="629174"/>
            <a:ext cx="5467641" cy="2865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50E4A-B093-4F4E-8142-AFC6C268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91500"/>
            <a:ext cx="2805404" cy="32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7201941" cy="224028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A1D6A-DE41-43E5-B12F-5B710FDA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6610388" cy="168218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Femoral component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426FA-E74A-4DB3-B29E-42F20E814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0" r="2" b="2"/>
          <a:stretch/>
        </p:blipFill>
        <p:spPr>
          <a:xfrm>
            <a:off x="466344" y="2862072"/>
            <a:ext cx="3499074" cy="353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5BEE5-2B50-46AC-8DEE-7FF7C3BFC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2" r="1" b="1"/>
          <a:stretch/>
        </p:blipFill>
        <p:spPr>
          <a:xfrm>
            <a:off x="4166132" y="2862072"/>
            <a:ext cx="3502153" cy="3538729"/>
          </a:xfrm>
          <a:prstGeom prst="rect">
            <a:avLst/>
          </a:prstGeom>
        </p:spPr>
      </p:pic>
      <p:sp>
        <p:nvSpPr>
          <p:cNvPr id="43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6" y="450221"/>
            <a:ext cx="3887324" cy="431190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8673-4BF9-41E7-8B54-0AB37E320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269" y="731519"/>
            <a:ext cx="3360212" cy="3740894"/>
          </a:xfrm>
        </p:spPr>
        <p:txBody>
          <a:bodyPr anchor="ctr">
            <a:normAutofit/>
          </a:bodyPr>
          <a:lstStyle/>
          <a:p>
            <a:r>
              <a:rPr lang="en-GB" sz="1801"/>
              <a:t>Internally rotated on AP (distal femur int rotates in extension)</a:t>
            </a:r>
          </a:p>
          <a:p>
            <a:r>
              <a:rPr lang="en-GB" sz="1801"/>
              <a:t>10 degrees flexed to the femoral anatomical axis on lateral.</a:t>
            </a: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934711"/>
            <a:ext cx="1861718" cy="1464366"/>
          </a:xfrm>
          <a:prstGeom prst="rect">
            <a:avLst/>
          </a:prstGeom>
          <a:solidFill>
            <a:srgbClr val="2A2EA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solidFill>
                <a:srgbClr val="FFFFFF"/>
              </a:solidFill>
            </a:endParaRPr>
          </a:p>
        </p:txBody>
      </p:sp>
      <p:sp>
        <p:nvSpPr>
          <p:cNvPr id="45" name="Rectangle 1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937761"/>
            <a:ext cx="1862766" cy="1463040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27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409F2-3B1D-4AC1-AF27-A6D4FA10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7" y="233364"/>
            <a:ext cx="2095500" cy="3195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1A25D-9CFC-4E3D-BF56-3C84E166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19" y="233363"/>
            <a:ext cx="2296889" cy="3247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2EC1B-BE9A-4861-9F53-00824709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17" y="3750809"/>
            <a:ext cx="2095500" cy="2971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957C9-C7EA-4A1E-A43F-450711433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365" y="3750809"/>
            <a:ext cx="2112452" cy="2971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46E04-BF66-4D51-9A17-C7DB1C13D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588" y="3706507"/>
            <a:ext cx="2859472" cy="2977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460B4-887C-40FE-988D-DB9635291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628" y="233363"/>
            <a:ext cx="2437184" cy="3262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05486-B2B0-4912-BC81-33783E851507}"/>
              </a:ext>
            </a:extLst>
          </p:cNvPr>
          <p:cNvSpPr txBox="1"/>
          <p:nvPr/>
        </p:nvSpPr>
        <p:spPr>
          <a:xfrm>
            <a:off x="7819054" y="455255"/>
            <a:ext cx="231399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1" dirty="0">
                <a:solidFill>
                  <a:srgbClr val="FF0000"/>
                </a:solidFill>
              </a:rPr>
              <a:t>All POOR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24525-D5E9-461D-9115-A5A697DE3F64}"/>
              </a:ext>
            </a:extLst>
          </p:cNvPr>
          <p:cNvSpPr txBox="1"/>
          <p:nvPr/>
        </p:nvSpPr>
        <p:spPr>
          <a:xfrm>
            <a:off x="5505062" y="3845377"/>
            <a:ext cx="231399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1" dirty="0">
                <a:solidFill>
                  <a:srgbClr val="00B050"/>
                </a:solidFill>
              </a:rPr>
              <a:t>All well aligned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2F424-976A-4F8B-BE98-60AA21C9C4E6}"/>
              </a:ext>
            </a:extLst>
          </p:cNvPr>
          <p:cNvSpPr txBox="1"/>
          <p:nvPr/>
        </p:nvSpPr>
        <p:spPr>
          <a:xfrm>
            <a:off x="9789269" y="2827477"/>
            <a:ext cx="2313991" cy="92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1" dirty="0">
                <a:solidFill>
                  <a:srgbClr val="FFC000"/>
                </a:solidFill>
              </a:rPr>
              <a:t>Satisfactory (not perfect as vertical wall not straight)</a:t>
            </a:r>
          </a:p>
        </p:txBody>
      </p:sp>
    </p:spTree>
    <p:extLst>
      <p:ext uri="{BB962C8B-B14F-4D97-AF65-F5344CB8AC3E}">
        <p14:creationId xmlns:p14="http://schemas.microsoft.com/office/powerpoint/2010/main" val="47480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55033-E71D-4EA2-BB4A-A3F4EB0B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12" y="3789278"/>
            <a:ext cx="2268876" cy="2972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74FA9-3757-499E-A46C-4E549E19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27" y="459939"/>
            <a:ext cx="2743394" cy="2308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417840-4795-4B41-9114-B954BA4F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839" y="176450"/>
            <a:ext cx="2321222" cy="2929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CCE962-894F-438F-9B72-8D435F0CC334}"/>
              </a:ext>
            </a:extLst>
          </p:cNvPr>
          <p:cNvSpPr txBox="1"/>
          <p:nvPr/>
        </p:nvSpPr>
        <p:spPr>
          <a:xfrm>
            <a:off x="2761862" y="4088852"/>
            <a:ext cx="2313991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1" dirty="0">
                <a:solidFill>
                  <a:srgbClr val="00B050"/>
                </a:solidFill>
              </a:rPr>
              <a:t>All well aligned</a:t>
            </a:r>
          </a:p>
          <a:p>
            <a:endParaRPr lang="en-GB" sz="1801" dirty="0">
              <a:solidFill>
                <a:srgbClr val="00B050"/>
              </a:solidFill>
            </a:endParaRPr>
          </a:p>
          <a:p>
            <a:r>
              <a:rPr lang="en-GB" sz="1801" dirty="0">
                <a:solidFill>
                  <a:srgbClr val="00B050"/>
                </a:solidFill>
              </a:rPr>
              <a:t>FEM Condyles overlap, true lateral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4ADF7-54A2-4DF3-AEE0-C2B9992900F1}"/>
              </a:ext>
            </a:extLst>
          </p:cNvPr>
          <p:cNvSpPr txBox="1"/>
          <p:nvPr/>
        </p:nvSpPr>
        <p:spPr>
          <a:xfrm>
            <a:off x="5653311" y="413309"/>
            <a:ext cx="2313991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1" dirty="0">
                <a:solidFill>
                  <a:srgbClr val="FF0000"/>
                </a:solidFill>
              </a:rPr>
              <a:t>All POOR</a:t>
            </a:r>
          </a:p>
          <a:p>
            <a:endParaRPr lang="en-GB" sz="1801" dirty="0">
              <a:solidFill>
                <a:srgbClr val="FF0000"/>
              </a:solidFill>
            </a:endParaRPr>
          </a:p>
          <a:p>
            <a:r>
              <a:rPr lang="en-GB" sz="1801" dirty="0">
                <a:solidFill>
                  <a:srgbClr val="FF0000"/>
                </a:solidFill>
              </a:rPr>
              <a:t>Not true laterals, no overlap on condyles</a:t>
            </a:r>
          </a:p>
        </p:txBody>
      </p:sp>
    </p:spTree>
    <p:extLst>
      <p:ext uri="{BB962C8B-B14F-4D97-AF65-F5344CB8AC3E}">
        <p14:creationId xmlns:p14="http://schemas.microsoft.com/office/powerpoint/2010/main" val="57693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A148-00AB-8D17-EF7B-8EB02B39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DE78-DCEF-26F2-88B4-C0431F714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62599" cy="4351338"/>
          </a:xfrm>
        </p:spPr>
        <p:txBody>
          <a:bodyPr/>
          <a:lstStyle/>
          <a:p>
            <a:r>
              <a:rPr lang="en-US" dirty="0"/>
              <a:t>From Zimmer Op tech</a:t>
            </a:r>
          </a:p>
          <a:p>
            <a:pPr marL="0" indent="0">
              <a:buNone/>
            </a:pPr>
            <a:r>
              <a:rPr lang="en-US" dirty="0"/>
              <a:t>Page 28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https://www.zimmerbiomet.com/content/dam/zb-corporate/en/education-resources/surgical-techniques/specialties/knee/oxford-partial-knee/oxford-partial-knee-microplasty-instrumentation-surgical-technique1.pdf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AEB80-AA0D-B2FA-1FBD-9D50A1E5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5" y="157162"/>
            <a:ext cx="4756874" cy="64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8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1C53-1F8F-938E-BCE7-45CD051E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898A-DE5F-B3D5-211C-6DDE0BC4B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Radiographer guidelines: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https://oxfordkneeinfo.com/documentation/9-postoperative-management-and-radiography/postoperative-radiology/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 tech: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https://www.zimmerbiomet.com/content/dam/zb-corporate/en/education-resources/surgical-techniques/specialties/knee/oxford-partial-knee/oxford-partial-knee-microplasty-instrumentation-surgical-technique1.pdf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59676-E9EB-2D79-CD2F-26FAAE7C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713" y="1366837"/>
            <a:ext cx="2195512" cy="21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8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FE67FD87CE4648A240F8FDE2DD1722" ma:contentTypeVersion="15" ma:contentTypeDescription="Create a new document." ma:contentTypeScope="" ma:versionID="94642216a8d5a47b1903625a93b9baea">
  <xsd:schema xmlns:xsd="http://www.w3.org/2001/XMLSchema" xmlns:xs="http://www.w3.org/2001/XMLSchema" xmlns:p="http://schemas.microsoft.com/office/2006/metadata/properties" xmlns:ns1="http://schemas.microsoft.com/sharepoint/v3" xmlns:ns3="35a1e893-7709-4297-81b3-9783e80c633e" xmlns:ns4="a50abc2c-b647-472f-bc61-1ac87ed8686a" targetNamespace="http://schemas.microsoft.com/office/2006/metadata/properties" ma:root="true" ma:fieldsID="8dc3e168f8ec4f4c53a26654d8c43b9a" ns1:_="" ns3:_="" ns4:_="">
    <xsd:import namespace="http://schemas.microsoft.com/sharepoint/v3"/>
    <xsd:import namespace="35a1e893-7709-4297-81b3-9783e80c633e"/>
    <xsd:import namespace="a50abc2c-b647-472f-bc61-1ac87ed868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a1e893-7709-4297-81b3-9783e80c63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abc2c-b647-472f-bc61-1ac87ed868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35a1e893-7709-4297-81b3-9783e80c633e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C46A028-D47C-4B6C-ABD9-D34B3C0250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E78F44-3153-4A55-B058-EABCAFB3E5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5a1e893-7709-4297-81b3-9783e80c633e"/>
    <ds:schemaRef ds:uri="a50abc2c-b647-472f-bc61-1ac87ed868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03CDA1-F900-4F79-8FF4-DA525C7A522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5a1e893-7709-4297-81b3-9783e80c633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90</TotalTime>
  <Words>300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Unicondylar knee replacement – post-operative imaging audit</vt:lpstr>
      <vt:lpstr>Background</vt:lpstr>
      <vt:lpstr>Audit standard</vt:lpstr>
      <vt:lpstr>Tibial component</vt:lpstr>
      <vt:lpstr>Femoral component</vt:lpstr>
      <vt:lpstr>PowerPoint Presentation</vt:lpstr>
      <vt:lpstr>PowerPoint Presentation</vt:lpstr>
      <vt:lpstr>PowerPoint Presentation</vt:lpstr>
      <vt:lpstr>Further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Unicondylar knee replacement – post-operative imaging audit</dc:title>
  <dc:creator>STRINGFELLOW, Thomas (BUCKINGHAMSHIRE HEALTHCARE NHS TRUST)</dc:creator>
  <cp:lastModifiedBy>Stringfellow, Thomas</cp:lastModifiedBy>
  <cp:revision>8</cp:revision>
  <dcterms:created xsi:type="dcterms:W3CDTF">2023-02-15T12:22:34Z</dcterms:created>
  <dcterms:modified xsi:type="dcterms:W3CDTF">2023-06-28T15:35:35Z</dcterms:modified>
</cp:coreProperties>
</file>